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57" r:id="rId4"/>
    <p:sldId id="258" r:id="rId5"/>
    <p:sldId id="259" r:id="rId6"/>
    <p:sldId id="260" r:id="rId7"/>
    <p:sldId id="262" r:id="rId8"/>
    <p:sldId id="261" r:id="rId9"/>
    <p:sldId id="284" r:id="rId10"/>
    <p:sldId id="264" r:id="rId11"/>
    <p:sldId id="274" r:id="rId12"/>
    <p:sldId id="268" r:id="rId13"/>
    <p:sldId id="269" r:id="rId14"/>
    <p:sldId id="271" r:id="rId15"/>
    <p:sldId id="270" r:id="rId16"/>
    <p:sldId id="267" r:id="rId17"/>
    <p:sldId id="263" r:id="rId18"/>
    <p:sldId id="272" r:id="rId19"/>
    <p:sldId id="265" r:id="rId20"/>
    <p:sldId id="280" r:id="rId21"/>
    <p:sldId id="276" r:id="rId22"/>
    <p:sldId id="277" r:id="rId23"/>
    <p:sldId id="283" r:id="rId24"/>
    <p:sldId id="281" r:id="rId25"/>
    <p:sldId id="279" r:id="rId26"/>
    <p:sldId id="282" r:id="rId27"/>
    <p:sldId id="273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FFF"/>
    <a:srgbClr val="00FDFF"/>
    <a:srgbClr val="FF40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/>
    <p:restoredTop sz="94663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g825\Desktop\Research%20studies\Cognetive%20load\Results\Temporal%20analysis%20biometric%20data%202%20(1)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g825\Desktop\Research%20studies\Cognetive%20load\Results\Temporal%20analysis%20biometric%20data%202%20(1)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g825\Desktop\Research%20studies\Cognetive%20load\Results\Temporal%20analysis%20biometric%20data%202%20(1)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mg825\Desktop\Research%20studies\Cognetive%20load\Results\Temporal%20analysis%20biometric%20data%202%20(1)%20(1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BP of all participants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OWAT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graphs'!$AR$4:$AR$13</c:f>
              <c:numCache>
                <c:formatCode>General</c:formatCode>
                <c:ptCount val="10"/>
                <c:pt idx="0">
                  <c:v>0.93395000000000006</c:v>
                </c:pt>
                <c:pt idx="1">
                  <c:v>0.96721000000000001</c:v>
                </c:pt>
                <c:pt idx="2">
                  <c:v>0.94979999999999998</c:v>
                </c:pt>
                <c:pt idx="3">
                  <c:v>1.026025</c:v>
                </c:pt>
                <c:pt idx="4">
                  <c:v>0.94412999999999991</c:v>
                </c:pt>
                <c:pt idx="5">
                  <c:v>0.83465</c:v>
                </c:pt>
                <c:pt idx="6">
                  <c:v>0.7964500000000001</c:v>
                </c:pt>
                <c:pt idx="7">
                  <c:v>0.88927</c:v>
                </c:pt>
                <c:pt idx="8">
                  <c:v>0.86040000000000005</c:v>
                </c:pt>
                <c:pt idx="9">
                  <c:v>0.87402500000000005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58-43FB-9C1F-FE616D17AA00}"/>
            </c:ext>
          </c:extLst>
        </c:ser>
        <c:ser>
          <c:idx val="1"/>
          <c:order val="1"/>
          <c:tx>
            <c:v>Collision Detection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graphs'!$AX$4:$AX$13</c:f>
              <c:numCache>
                <c:formatCode>General</c:formatCode>
                <c:ptCount val="10"/>
                <c:pt idx="0">
                  <c:v>0.87019999999999997</c:v>
                </c:pt>
                <c:pt idx="1">
                  <c:v>0.97597333333333325</c:v>
                </c:pt>
                <c:pt idx="2">
                  <c:v>0.95886666666666664</c:v>
                </c:pt>
                <c:pt idx="3">
                  <c:v>0.93184999999999996</c:v>
                </c:pt>
                <c:pt idx="4">
                  <c:v>0.95550000000000013</c:v>
                </c:pt>
                <c:pt idx="5">
                  <c:v>0.90589999999999993</c:v>
                </c:pt>
                <c:pt idx="6">
                  <c:v>0.88673333333333326</c:v>
                </c:pt>
                <c:pt idx="7">
                  <c:v>0.97197999999999996</c:v>
                </c:pt>
                <c:pt idx="8">
                  <c:v>0.94493333333333351</c:v>
                </c:pt>
                <c:pt idx="9">
                  <c:v>0.8955333333333334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58-43FB-9C1F-FE616D17A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0294719"/>
        <c:axId val="1320589391"/>
      </c:lineChart>
      <c:catAx>
        <c:axId val="1330294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589391"/>
        <c:crosses val="autoZero"/>
        <c:auto val="1"/>
        <c:lblAlgn val="ctr"/>
        <c:lblOffset val="100"/>
        <c:noMultiLvlLbl val="0"/>
      </c:catAx>
      <c:valAx>
        <c:axId val="1320589391"/>
        <c:scaling>
          <c:orientation val="minMax"/>
          <c:min val="0.7500000000000001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BP</a:t>
                </a:r>
                <a:r>
                  <a:rPr lang="en-AU" baseline="0"/>
                  <a:t> (systolic/diastolic)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294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MAP of all participants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OWAT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graphs'!$AS$4:$AS$13</c:f>
              <c:numCache>
                <c:formatCode>General</c:formatCode>
                <c:ptCount val="10"/>
                <c:pt idx="0">
                  <c:v>93.394049999999993</c:v>
                </c:pt>
                <c:pt idx="1">
                  <c:v>96.704059999999998</c:v>
                </c:pt>
                <c:pt idx="2">
                  <c:v>96.044399999999996</c:v>
                </c:pt>
                <c:pt idx="3">
                  <c:v>101.956975</c:v>
                </c:pt>
                <c:pt idx="4">
                  <c:v>93.436049999999994</c:v>
                </c:pt>
                <c:pt idx="5">
                  <c:v>82.612799999999993</c:v>
                </c:pt>
                <c:pt idx="6">
                  <c:v>79.987075000000004</c:v>
                </c:pt>
                <c:pt idx="7">
                  <c:v>88.629649999999998</c:v>
                </c:pt>
                <c:pt idx="8">
                  <c:v>85.84129999999999</c:v>
                </c:pt>
                <c:pt idx="9">
                  <c:v>87.242199999999997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23-4F11-97CC-0F1FCBB1B7EB}"/>
            </c:ext>
          </c:extLst>
        </c:ser>
        <c:ser>
          <c:idx val="1"/>
          <c:order val="1"/>
          <c:tx>
            <c:v>Collision detection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graphs'!$AY$4:$AY$13</c:f>
              <c:numCache>
                <c:formatCode>General</c:formatCode>
                <c:ptCount val="10"/>
                <c:pt idx="0">
                  <c:v>87.398033333333331</c:v>
                </c:pt>
                <c:pt idx="1">
                  <c:v>97.254633333333331</c:v>
                </c:pt>
                <c:pt idx="2">
                  <c:v>95.877933333333331</c:v>
                </c:pt>
                <c:pt idx="3">
                  <c:v>93.175250000000005</c:v>
                </c:pt>
                <c:pt idx="4">
                  <c:v>95.219773333333322</c:v>
                </c:pt>
                <c:pt idx="5">
                  <c:v>90.226766666666663</c:v>
                </c:pt>
                <c:pt idx="6">
                  <c:v>88.256849999999986</c:v>
                </c:pt>
                <c:pt idx="7">
                  <c:v>96.903606666666676</c:v>
                </c:pt>
                <c:pt idx="8">
                  <c:v>94.227566666666647</c:v>
                </c:pt>
                <c:pt idx="9">
                  <c:v>89.478283333333323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23-4F11-97CC-0F1FCBB1B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0294719"/>
        <c:axId val="1320589391"/>
      </c:lineChart>
      <c:catAx>
        <c:axId val="1330294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589391"/>
        <c:crosses val="autoZero"/>
        <c:auto val="1"/>
        <c:lblAlgn val="ctr"/>
        <c:lblOffset val="100"/>
        <c:noMultiLvlLbl val="0"/>
      </c:catAx>
      <c:valAx>
        <c:axId val="1320589391"/>
        <c:scaling>
          <c:orientation val="minMax"/>
          <c:min val="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MAP</a:t>
                </a:r>
                <a:r>
                  <a:rPr lang="en-AU" baseline="0"/>
                  <a:t> (mmHg)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2947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313260042640614"/>
          <c:y val="0.14993074832669356"/>
          <c:w val="0.28396683304955744"/>
          <c:h val="0.166806441281235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SVR of all participants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OWAT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graphs'!$AT$4:$AT$13</c:f>
              <c:numCache>
                <c:formatCode>General</c:formatCode>
                <c:ptCount val="10"/>
                <c:pt idx="0">
                  <c:v>911.36542499999996</c:v>
                </c:pt>
                <c:pt idx="1">
                  <c:v>900.87977999999998</c:v>
                </c:pt>
                <c:pt idx="2">
                  <c:v>893.29255000000001</c:v>
                </c:pt>
                <c:pt idx="3">
                  <c:v>1082.801475</c:v>
                </c:pt>
                <c:pt idx="4">
                  <c:v>1122.28271</c:v>
                </c:pt>
                <c:pt idx="5">
                  <c:v>847.29420000000005</c:v>
                </c:pt>
                <c:pt idx="6">
                  <c:v>821.44332499999996</c:v>
                </c:pt>
                <c:pt idx="7">
                  <c:v>800.39666</c:v>
                </c:pt>
                <c:pt idx="8">
                  <c:v>815.68044999999995</c:v>
                </c:pt>
                <c:pt idx="9">
                  <c:v>803.77272500000004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A-4767-8AE5-333EE24A0FEB}"/>
            </c:ext>
          </c:extLst>
        </c:ser>
        <c:ser>
          <c:idx val="1"/>
          <c:order val="1"/>
          <c:tx>
            <c:v>Collision detection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graphs'!$AZ$4:$AZ$13</c:f>
              <c:numCache>
                <c:formatCode>General</c:formatCode>
                <c:ptCount val="10"/>
                <c:pt idx="0">
                  <c:v>847.36775</c:v>
                </c:pt>
                <c:pt idx="1">
                  <c:v>906.01380000000006</c:v>
                </c:pt>
                <c:pt idx="2">
                  <c:v>872.57063333333338</c:v>
                </c:pt>
                <c:pt idx="3">
                  <c:v>908.30093333333332</c:v>
                </c:pt>
                <c:pt idx="4">
                  <c:v>833.96427333333338</c:v>
                </c:pt>
                <c:pt idx="5">
                  <c:v>846.14953333333324</c:v>
                </c:pt>
                <c:pt idx="6">
                  <c:v>794.08425</c:v>
                </c:pt>
                <c:pt idx="7">
                  <c:v>875.75305333333336</c:v>
                </c:pt>
                <c:pt idx="8">
                  <c:v>894.98250000000007</c:v>
                </c:pt>
                <c:pt idx="9">
                  <c:v>848.69741666666675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A-4767-8AE5-333EE24A0F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0294719"/>
        <c:axId val="1320589391"/>
      </c:lineChart>
      <c:catAx>
        <c:axId val="1330294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589391"/>
        <c:crosses val="autoZero"/>
        <c:auto val="1"/>
        <c:lblAlgn val="ctr"/>
        <c:lblOffset val="100"/>
        <c:noMultiLvlLbl val="0"/>
      </c:catAx>
      <c:valAx>
        <c:axId val="1320589391"/>
        <c:scaling>
          <c:orientation val="minMax"/>
          <c:max val="1150"/>
          <c:min val="7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SVR</a:t>
                </a:r>
                <a:r>
                  <a:rPr lang="en-AU" baseline="0"/>
                  <a:t> (PRU)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294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HR of all participants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OWAT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graphs'!$AU$4:$AU$13</c:f>
              <c:numCache>
                <c:formatCode>General</c:formatCode>
                <c:ptCount val="10"/>
                <c:pt idx="0">
                  <c:v>77.270949999999999</c:v>
                </c:pt>
                <c:pt idx="1">
                  <c:v>80.622590000000002</c:v>
                </c:pt>
                <c:pt idx="2">
                  <c:v>75.007249999999999</c:v>
                </c:pt>
                <c:pt idx="3">
                  <c:v>76.18972500000001</c:v>
                </c:pt>
                <c:pt idx="4">
                  <c:v>78.968549999999993</c:v>
                </c:pt>
                <c:pt idx="5">
                  <c:v>74.32235</c:v>
                </c:pt>
                <c:pt idx="6">
                  <c:v>75.938400000000001</c:v>
                </c:pt>
                <c:pt idx="7">
                  <c:v>82.854430000000008</c:v>
                </c:pt>
                <c:pt idx="8">
                  <c:v>77.245900000000006</c:v>
                </c:pt>
                <c:pt idx="9">
                  <c:v>78.908425000000008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61-4F40-8465-6D6ECD961618}"/>
            </c:ext>
          </c:extLst>
        </c:ser>
        <c:ser>
          <c:idx val="1"/>
          <c:order val="1"/>
          <c:tx>
            <c:v>Collision detection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'New graphs'!$AQ$4:$AQ$13</c:f>
              <c:strCache>
                <c:ptCount val="10"/>
                <c:pt idx="0">
                  <c:v>Baseline</c:v>
                </c:pt>
                <c:pt idx="1">
                  <c:v>LW</c:v>
                </c:pt>
                <c:pt idx="2">
                  <c:v>DRT</c:v>
                </c:pt>
                <c:pt idx="3">
                  <c:v>Recovery</c:v>
                </c:pt>
                <c:pt idx="4">
                  <c:v>MW</c:v>
                </c:pt>
                <c:pt idx="5">
                  <c:v>DRT</c:v>
                </c:pt>
                <c:pt idx="6">
                  <c:v>Recovery</c:v>
                </c:pt>
                <c:pt idx="7">
                  <c:v>HW</c:v>
                </c:pt>
                <c:pt idx="8">
                  <c:v>DRT</c:v>
                </c:pt>
                <c:pt idx="9">
                  <c:v>Recovery</c:v>
                </c:pt>
              </c:strCache>
            </c:strRef>
          </c:cat>
          <c:val>
            <c:numRef>
              <c:f>'New graphs'!$BA$4:$BA$13</c:f>
              <c:numCache>
                <c:formatCode>General</c:formatCode>
                <c:ptCount val="10"/>
                <c:pt idx="0">
                  <c:v>77.460733333333323</c:v>
                </c:pt>
                <c:pt idx="1">
                  <c:v>75.182353333333339</c:v>
                </c:pt>
                <c:pt idx="2">
                  <c:v>72.900866666666658</c:v>
                </c:pt>
                <c:pt idx="3">
                  <c:v>72.625366666666665</c:v>
                </c:pt>
                <c:pt idx="4">
                  <c:v>77.404240000000001</c:v>
                </c:pt>
                <c:pt idx="5">
                  <c:v>74.657666666666671</c:v>
                </c:pt>
                <c:pt idx="6">
                  <c:v>75.498166666666677</c:v>
                </c:pt>
                <c:pt idx="7">
                  <c:v>77.760286666666659</c:v>
                </c:pt>
                <c:pt idx="8">
                  <c:v>74.810299999999998</c:v>
                </c:pt>
                <c:pt idx="9">
                  <c:v>75.220333333333329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61-4F40-8465-6D6ECD9616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0294719"/>
        <c:axId val="1320589391"/>
      </c:lineChart>
      <c:catAx>
        <c:axId val="133029471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0589391"/>
        <c:crosses val="autoZero"/>
        <c:auto val="1"/>
        <c:lblAlgn val="ctr"/>
        <c:lblOffset val="100"/>
        <c:noMultiLvlLbl val="0"/>
      </c:catAx>
      <c:valAx>
        <c:axId val="1320589391"/>
        <c:scaling>
          <c:orientation val="minMax"/>
          <c:max val="84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HR</a:t>
                </a:r>
                <a:r>
                  <a:rPr lang="en-AU" baseline="0"/>
                  <a:t> (bpm)</a:t>
                </a:r>
                <a:endParaRPr lang="en-AU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294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52EF9-FCCA-5946-B2DE-F42C8C6708E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20A79-A3D3-4948-9B97-EF0768A27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17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collaboration with UTS (CT, </a:t>
            </a:r>
            <a:r>
              <a:rPr lang="en-US" dirty="0" err="1"/>
              <a:t>Avnash</a:t>
            </a:r>
            <a:r>
              <a:rPr lang="en-US" dirty="0"/>
              <a:t>, Ann), Defence (Anselm), Western Sydney (Morley), </a:t>
            </a:r>
            <a:r>
              <a:rPr lang="en-US" dirty="0" err="1"/>
              <a:t>Sydey</a:t>
            </a:r>
            <a:r>
              <a:rPr lang="en-US" dirty="0"/>
              <a:t> (Kay Double), biomedical science and cognitive sciences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20A79-A3D3-4948-9B97-EF0768A274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13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Lazarus originally just cognition and </a:t>
            </a:r>
            <a:r>
              <a:rPr lang="en-US" dirty="0" err="1"/>
              <a:t>behaviour</a:t>
            </a:r>
            <a:r>
              <a:rPr lang="en-US" dirty="0"/>
              <a:t>. BPS created to incorporate physiology. Makes C&amp;T on a continuum. New models such as theory of challenge and threat state in athletes all rooted in BPS but scenario specific.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20A79-A3D3-4948-9B97-EF0768A274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8A489E-5717-7E4E-84D2-43B0931375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8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Ecologically </a:t>
            </a:r>
            <a:r>
              <a:rPr lang="en-US" dirty="0" err="1"/>
              <a:t>valoid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20A79-A3D3-4948-9B97-EF0768A274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6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56EE-127A-4047-BFDB-4377381EE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94189-A260-C04B-969D-BCDB1B5A4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F02C8-0262-2749-A8E1-CDAF5421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8C178-82AE-EA41-A6C7-EB06FEA1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4D36F-041D-1E44-BF8D-0AC7E6E4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1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C35C5-4A32-2C4E-81A7-E2018B3A6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AA4FC-57CD-8C44-B5F9-EB3A2F75A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14552-BBD7-4E42-BC68-CB30AEF17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77DF-0429-EC45-9926-B387A6AF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FB26B-A571-A542-B1E1-8D87263D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7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7220B6-8AF1-2348-A975-4289B9ED7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36725-7042-E248-9E7D-4705ABA61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70522-0ADC-1C42-A025-2482E77F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1005A-E3F9-4C48-BC04-991B83A53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BB23C-F434-3C49-9B6A-C3CDA38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9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3D61-5A5E-0842-B11C-F8C94EE4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826F6-221F-3A4B-8CD0-0B553F319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6D93-7046-8044-A5F3-22C5AAEC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523CC-6C57-CD47-9F88-750CF325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A5852-E0FC-AE4D-ACE1-4DACDFCF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42E00-62FA-8743-B35C-4E272A13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2E864-A0A2-F647-A2CC-B7D2C779E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A9CC-7202-144A-8DD0-9B4BC65D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D4BB0-48A5-7E40-84AF-4CB2220F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122E0-7D4B-524A-838D-53CD27BC9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7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C1296-519D-5845-BC06-19458EB53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945E-99E2-9B44-9DA1-57EBCB768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F63ED-485E-6A4E-A601-033B4C880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6BDDD-7D54-DA43-9497-E7A71AA30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A07CAF-064E-0F42-B50A-1E1309937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03B2C-F3D5-9745-8490-BF41E6B6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04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284D-D797-484F-A5D6-F7DD36A76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FE14-88BA-2B4C-993F-38889574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1B3889-6C98-7F47-8614-C84FF244C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1336C-7FFD-9A45-A621-EA5215C17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72CDF-9DB7-F242-817F-9DFE19965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5C19E-9452-B24F-A934-862DEF43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108030-D985-474C-A5CC-DEE7D214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F4D7C-354D-3445-B4B9-13746184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80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13D5-EF26-6240-89E3-C1DED9F9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280A9-5291-F047-BA91-4B54123A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21FCE-C3DB-EF4C-87B0-CCA3BF3B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21741-2246-C44C-B097-0FF6057A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5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DBC64-280A-254D-B906-6D32DAD7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63032-BCA4-D642-A1A8-757C36C83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AE40B-B9EB-FC45-9746-2835E86E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1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7146-B689-1B49-A7B4-45B529D2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FFE7-7ABD-AC40-BDEB-0791E5251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08B74-F0CB-B349-A543-84C0418B8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3B0AC-B59C-8B45-83F8-5AAE8761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846EC-F0BD-2C42-9969-82624B22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21EA5-335A-F241-8D51-E1292B368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5A3A3-B804-6D4D-8920-9A228845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9BE7E8-E063-4148-8CDC-DED1D90CE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0A4F0-3169-E549-BD62-D9626CB35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FE6C4-FA73-134D-A38D-71922998B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D23E-508F-AA47-90B1-D037EB5A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008EC-2477-5948-920B-4A236C97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8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E6975-235A-E349-87B7-F43D41B8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28EF8-184F-0C49-8EC1-FEDAC0BAD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1B8D4-C5F2-2547-96C4-E0AB91107A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3FD56-DE88-1F4A-91FC-EB5F1B016F07}" type="datetimeFigureOut">
              <a:rPr lang="en-US" smtClean="0"/>
              <a:t>10/13/20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D857C-40A4-2E4B-8B6D-4CBD4A5AF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07664-1254-A64D-A3CF-E51FCB665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9FE9C-1E93-DE4D-8E36-FAA18D71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50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hart" Target="../charts/chart1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6BD4-9930-2F48-A625-5B2881320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935" y="1220334"/>
            <a:ext cx="10608129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+mn-lt"/>
                <a:cs typeface="Arial" panose="020B0604020202020204" pitchFamily="34" charset="0"/>
              </a:rPr>
              <a:t>Threat or challenge? </a:t>
            </a:r>
            <a:br>
              <a:rPr lang="en-US" dirty="0">
                <a:latin typeface="+mn-lt"/>
                <a:cs typeface="Arial" panose="020B0604020202020204" pitchFamily="34" charset="0"/>
              </a:rPr>
            </a:br>
            <a:r>
              <a:rPr lang="en-US" sz="5300" dirty="0">
                <a:latin typeface="+mn-lt"/>
                <a:cs typeface="Arial" panose="020B0604020202020204" pitchFamily="34" charset="0"/>
              </a:rPr>
              <a:t>Measuring cognitive workload and physiological arousal to infer mental state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B4BA9-70D3-5243-A87C-7EF90870F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Alexander Todd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u="sng" dirty="0"/>
              <a:t>Reilly Innes</a:t>
            </a:r>
            <a:r>
              <a:rPr lang="en-US" u="sng" baseline="30000" dirty="0"/>
              <a:t>1</a:t>
            </a:r>
            <a:r>
              <a:rPr lang="en-US" dirty="0"/>
              <a:t>, Alireza </a:t>
            </a:r>
            <a:r>
              <a:rPr lang="en-US" dirty="0" err="1"/>
              <a:t>Mazloumi</a:t>
            </a:r>
            <a:r>
              <a:rPr lang="en-US" dirty="0"/>
              <a:t> Gavgani</a:t>
            </a:r>
            <a:r>
              <a:rPr lang="en-US" baseline="30000" dirty="0"/>
              <a:t>2</a:t>
            </a:r>
            <a:r>
              <a:rPr lang="en-US" dirty="0"/>
              <a:t>, Timothy Whelan</a:t>
            </a:r>
            <a:r>
              <a:rPr lang="en-US" baseline="30000" dirty="0"/>
              <a:t>2</a:t>
            </a:r>
            <a:r>
              <a:rPr lang="en-US" dirty="0"/>
              <a:t>, Ebon Baxter</a:t>
            </a:r>
            <a:r>
              <a:rPr lang="en-US" baseline="30000" dirty="0"/>
              <a:t>1</a:t>
            </a:r>
            <a:r>
              <a:rPr lang="en-US" dirty="0"/>
              <a:t>, Murray Bennett</a:t>
            </a:r>
            <a:r>
              <a:rPr lang="en-US" baseline="30000" dirty="0"/>
              <a:t>1</a:t>
            </a:r>
            <a:r>
              <a:rPr lang="en-US" dirty="0"/>
              <a:t>, Scott Brown</a:t>
            </a:r>
            <a:r>
              <a:rPr lang="en-US" baseline="30000" dirty="0"/>
              <a:t>1</a:t>
            </a:r>
            <a:r>
              <a:rPr lang="en-US" dirty="0"/>
              <a:t>, Eugene Nalivaiko</a:t>
            </a:r>
            <a:r>
              <a:rPr lang="en-US" baseline="30000" dirty="0"/>
              <a:t>2</a:t>
            </a:r>
            <a:r>
              <a:rPr lang="en-US" dirty="0"/>
              <a:t>, Ami Eidels</a:t>
            </a:r>
            <a:r>
              <a:rPr lang="en-US" baseline="30000" dirty="0"/>
              <a:t>1</a:t>
            </a:r>
            <a:endParaRPr lang="en-AU" dirty="0"/>
          </a:p>
          <a:p>
            <a:r>
              <a:rPr lang="en-US" baseline="30000" dirty="0"/>
              <a:t> </a:t>
            </a:r>
            <a:endParaRPr lang="en-AU" dirty="0"/>
          </a:p>
          <a:p>
            <a:r>
              <a:rPr lang="en-US" baseline="30000" dirty="0"/>
              <a:t>1</a:t>
            </a:r>
            <a:r>
              <a:rPr lang="en-US" i="1" dirty="0"/>
              <a:t>School of Psychology, University of Newcastle, Callaghan, Australia</a:t>
            </a:r>
            <a:endParaRPr lang="en-AU" dirty="0"/>
          </a:p>
          <a:p>
            <a:r>
              <a:rPr lang="en-US" baseline="30000" dirty="0"/>
              <a:t>2</a:t>
            </a:r>
            <a:r>
              <a:rPr lang="en-US" i="1" dirty="0"/>
              <a:t>School of Biomedical Sciences and Pharmacy, University of Newcastle, Callaghan, Australia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2713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98" y="1836777"/>
            <a:ext cx="363317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Workload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Physiological State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What happens?</a:t>
            </a:r>
          </a:p>
          <a:p>
            <a:pPr marL="0" indent="0" algn="ctr">
              <a:buNone/>
            </a:pPr>
            <a:r>
              <a:rPr lang="en-US" dirty="0"/>
              <a:t>Can it be manipulated?</a:t>
            </a:r>
          </a:p>
          <a:p>
            <a:pPr marL="0" indent="0" algn="ctr">
              <a:buNone/>
            </a:pPr>
            <a:r>
              <a:rPr lang="en-US" dirty="0"/>
              <a:t>Reliable measures?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5CDC394-9D04-9844-81F1-C6273AA5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2" y="960096"/>
            <a:ext cx="7576457" cy="56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0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825625"/>
            <a:ext cx="230777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Setup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At least 2 experimenters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44"/>
          <a:stretch/>
        </p:blipFill>
        <p:spPr>
          <a:xfrm>
            <a:off x="2754086" y="1513114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3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8629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Setup</a:t>
            </a:r>
          </a:p>
          <a:p>
            <a:r>
              <a:rPr lang="en-US" dirty="0" err="1"/>
              <a:t>Covid</a:t>
            </a:r>
            <a:r>
              <a:rPr lang="en-US" dirty="0"/>
              <a:t> safe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" t="34444" r="61191" b="30952"/>
          <a:stretch/>
        </p:blipFill>
        <p:spPr>
          <a:xfrm>
            <a:off x="2743200" y="1513114"/>
            <a:ext cx="3559629" cy="23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882" y="1771196"/>
            <a:ext cx="31895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Setup</a:t>
            </a:r>
          </a:p>
          <a:p>
            <a:r>
              <a:rPr lang="en-US" dirty="0"/>
              <a:t>The glove goes on the non-dominant hand</a:t>
            </a:r>
          </a:p>
          <a:p>
            <a:r>
              <a:rPr lang="en-US" dirty="0"/>
              <a:t>Blood pressure monitor on as well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57461" r="36786" b="19840"/>
          <a:stretch/>
        </p:blipFill>
        <p:spPr>
          <a:xfrm>
            <a:off x="5170714" y="3091543"/>
            <a:ext cx="3363686" cy="15566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9DBEBAD-02D4-7E4C-AD81-F6F9A937671C}"/>
              </a:ext>
            </a:extLst>
          </p:cNvPr>
          <p:cNvSpPr/>
          <p:nvPr/>
        </p:nvSpPr>
        <p:spPr>
          <a:xfrm>
            <a:off x="5987143" y="3135766"/>
            <a:ext cx="1014282" cy="10284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179296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Setup</a:t>
            </a:r>
          </a:p>
          <a:p>
            <a:r>
              <a:rPr lang="en-US" dirty="0"/>
              <a:t>DRT runs as per normal</a:t>
            </a:r>
          </a:p>
          <a:p>
            <a:r>
              <a:rPr lang="en-US" dirty="0"/>
              <a:t>Press a foot pedal (dominant foot)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86" t="34444"/>
          <a:stretch/>
        </p:blipFill>
        <p:spPr>
          <a:xfrm>
            <a:off x="8403770" y="1513114"/>
            <a:ext cx="349431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2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1" y="1836511"/>
            <a:ext cx="314597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Setup</a:t>
            </a:r>
          </a:p>
          <a:p>
            <a:r>
              <a:rPr lang="en-US" dirty="0"/>
              <a:t>Fancy head wear</a:t>
            </a:r>
          </a:p>
          <a:p>
            <a:r>
              <a:rPr lang="en-US" dirty="0"/>
              <a:t>Related to another experiment</a:t>
            </a:r>
          </a:p>
          <a:p>
            <a:pPr lvl="1"/>
            <a:r>
              <a:rPr lang="en-US" dirty="0" err="1"/>
              <a:t>fNIRS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2" t="34444" r="59167" b="47460"/>
          <a:stretch/>
        </p:blipFill>
        <p:spPr>
          <a:xfrm>
            <a:off x="4441370" y="1513114"/>
            <a:ext cx="2046515" cy="12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8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7F4-641E-D84C-B4C1-EFBF750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A005-2924-BB4D-B3CE-39D1F1ACB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Main tasks:</a:t>
            </a:r>
          </a:p>
          <a:p>
            <a:r>
              <a:rPr lang="en-US" dirty="0"/>
              <a:t>Collision Detection</a:t>
            </a:r>
          </a:p>
          <a:p>
            <a:r>
              <a:rPr lang="en-US" dirty="0"/>
              <a:t>Cedar OWAT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E5BA2-B53D-1440-96B5-F6514DD52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38" t="34445" r="32500" b="16190"/>
          <a:stretch/>
        </p:blipFill>
        <p:spPr>
          <a:xfrm>
            <a:off x="6433457" y="1513114"/>
            <a:ext cx="2492830" cy="3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89F5-5DA8-7B41-A7D4-1FD1A3F3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Collision Detection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6A93EF-D0C7-5543-90B7-9A7BB0F19D27}"/>
              </a:ext>
            </a:extLst>
          </p:cNvPr>
          <p:cNvSpPr txBox="1">
            <a:spLocks/>
          </p:cNvSpPr>
          <p:nvPr/>
        </p:nvSpPr>
        <p:spPr>
          <a:xfrm>
            <a:off x="100203" y="1853057"/>
            <a:ext cx="56061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Must detect which objects will collide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15 second trials</a:t>
            </a:r>
          </a:p>
          <a:p>
            <a:endParaRPr lang="en-US" dirty="0"/>
          </a:p>
          <a:p>
            <a:r>
              <a:rPr lang="en-US" dirty="0"/>
              <a:t>Several difficulty levels </a:t>
            </a:r>
          </a:p>
          <a:p>
            <a:endParaRPr lang="en-US" dirty="0"/>
          </a:p>
          <a:p>
            <a:r>
              <a:rPr lang="en-US" dirty="0"/>
              <a:t>Performance = Detections and RT</a:t>
            </a:r>
          </a:p>
        </p:txBody>
      </p:sp>
      <p:pic>
        <p:nvPicPr>
          <p:cNvPr id="5" name="Screen Recording 2020-10-09 at 3.15.17 pm" descr="Screen Recording 2020-10-09 at 3.15.17 pm">
            <a:hlinkClick r:id="" action="ppaction://media"/>
            <a:extLst>
              <a:ext uri="{FF2B5EF4-FFF2-40B4-BE49-F238E27FC236}">
                <a16:creationId xmlns:a16="http://schemas.microsoft.com/office/drawing/2014/main" id="{765CCAF1-1E90-5648-925A-3DB3CDB793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927.7702" end="5318.220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19829" y="2199734"/>
            <a:ext cx="6871968" cy="317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7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89F5-5DA8-7B41-A7D4-1FD1A3F3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Cedar OWAT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EC51C-C21D-894A-8027-A25472BDC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0200" cy="4351338"/>
          </a:xfrm>
        </p:spPr>
        <p:txBody>
          <a:bodyPr/>
          <a:lstStyle/>
          <a:p>
            <a:r>
              <a:rPr lang="en-US" dirty="0"/>
              <a:t>Must react to situations and instructions</a:t>
            </a:r>
          </a:p>
          <a:p>
            <a:endParaRPr lang="en-US" dirty="0"/>
          </a:p>
          <a:p>
            <a:r>
              <a:rPr lang="en-US" dirty="0"/>
              <a:t>Audio and Visual</a:t>
            </a:r>
          </a:p>
          <a:p>
            <a:endParaRPr lang="en-US" dirty="0"/>
          </a:p>
          <a:p>
            <a:r>
              <a:rPr lang="en-US" dirty="0"/>
              <a:t>Several difficulty levels </a:t>
            </a:r>
          </a:p>
          <a:p>
            <a:endParaRPr lang="en-US" dirty="0"/>
          </a:p>
          <a:p>
            <a:r>
              <a:rPr lang="en-US" dirty="0"/>
              <a:t>Performance = number of actions</a:t>
            </a:r>
          </a:p>
        </p:txBody>
      </p:sp>
      <p:pic>
        <p:nvPicPr>
          <p:cNvPr id="4" name="Screen Recording 2020-10-07 at 4.19.35 pm" descr="Screen Recording 2020-10-07 at 4.19.35 pm">
            <a:hlinkClick r:id="" action="ppaction://media"/>
            <a:extLst>
              <a:ext uri="{FF2B5EF4-FFF2-40B4-BE49-F238E27FC236}">
                <a16:creationId xmlns:a16="http://schemas.microsoft.com/office/drawing/2014/main" id="{9B65444D-55B6-5B42-BABC-DF062C43B6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7963" y="0"/>
            <a:ext cx="5170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86FE-718F-6F47-9275-A56F988F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Preliminary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DD9A-1078-FA4C-857A-07440D97C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OWAT &amp; Collision</a:t>
            </a:r>
          </a:p>
          <a:p>
            <a:r>
              <a:rPr lang="en-US" dirty="0"/>
              <a:t>DRT</a:t>
            </a:r>
          </a:p>
          <a:p>
            <a:r>
              <a:rPr lang="en-US" dirty="0"/>
              <a:t>Glove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2A60-4574-4A47-A942-BA822E58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Air Traffic Controllers (ATC)</a:t>
            </a:r>
          </a:p>
        </p:txBody>
      </p:sp>
      <p:pic>
        <p:nvPicPr>
          <p:cNvPr id="1026" name="Picture 2" descr="Get Air traffic controller HD - Microsoft Store">
            <a:extLst>
              <a:ext uri="{FF2B5EF4-FFF2-40B4-BE49-F238E27FC236}">
                <a16:creationId xmlns:a16="http://schemas.microsoft.com/office/drawing/2014/main" id="{2F7773BB-D8F9-BB44-837D-2B59CD97CC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927" y="1690688"/>
            <a:ext cx="7642510" cy="42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57457-8C4C-1045-9245-C8BE175D8145}"/>
              </a:ext>
            </a:extLst>
          </p:cNvPr>
          <p:cNvSpPr txBox="1"/>
          <p:nvPr/>
        </p:nvSpPr>
        <p:spPr>
          <a:xfrm>
            <a:off x="261258" y="1828801"/>
            <a:ext cx="383167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Highly demanding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Constant traffic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Heathrow – 1 plane every 45 seconds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Sydney – 20 every 15 minutes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Very serious consequences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 how do we train people for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FFF8-38BC-E04E-B7B0-36D82E50C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9905E-3AEF-BB4A-95DF-DDA081D1D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38" y="1782082"/>
            <a:ext cx="5873836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2A9489-A4BB-244A-9B9A-C1713CBF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15" y="1833675"/>
            <a:ext cx="5734547" cy="42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3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B855-BA70-684A-B700-677F9DEC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OWAT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D23C56-B4B1-5441-9668-F042E736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71" y="1377156"/>
            <a:ext cx="6905668" cy="5115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7FA82-DA8C-DB44-955D-A85A7221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244" y="688975"/>
            <a:ext cx="7937500" cy="588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38C72-A207-114E-9186-B1006E7D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917" y="612775"/>
            <a:ext cx="7937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4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EE07-BB68-0E4A-931F-CD83E108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D5E57-CB2E-1649-B608-C1250479B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082" y="848216"/>
            <a:ext cx="7193232" cy="53287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A8B7E2-577A-4F4E-B13A-66B7BDCDE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948" y="572539"/>
            <a:ext cx="7937500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3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60BD680-FA87-4BDA-867C-0030F61852ED}"/>
              </a:ext>
            </a:extLst>
          </p:cNvPr>
          <p:cNvGraphicFramePr>
            <a:graphicFrameLocks/>
          </p:cNvGraphicFramePr>
          <p:nvPr/>
        </p:nvGraphicFramePr>
        <p:xfrm>
          <a:off x="685801" y="1164186"/>
          <a:ext cx="4635499" cy="2626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D397A3A-DA50-40E7-84FE-54EB1302A7E2}"/>
              </a:ext>
            </a:extLst>
          </p:cNvPr>
          <p:cNvGraphicFramePr>
            <a:graphicFrameLocks/>
          </p:cNvGraphicFramePr>
          <p:nvPr/>
        </p:nvGraphicFramePr>
        <p:xfrm>
          <a:off x="5451345" y="1221337"/>
          <a:ext cx="5991355" cy="2633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C07AFE1-36C5-406A-B932-E0346B35A697}"/>
              </a:ext>
            </a:extLst>
          </p:cNvPr>
          <p:cNvGraphicFramePr>
            <a:graphicFrameLocks/>
          </p:cNvGraphicFramePr>
          <p:nvPr/>
        </p:nvGraphicFramePr>
        <p:xfrm>
          <a:off x="713890" y="3695932"/>
          <a:ext cx="4607410" cy="241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4FCF2CE-47BE-4DD0-8806-56C6B1F52326}"/>
              </a:ext>
            </a:extLst>
          </p:cNvPr>
          <p:cNvGraphicFramePr>
            <a:graphicFrameLocks/>
          </p:cNvGraphicFramePr>
          <p:nvPr/>
        </p:nvGraphicFramePr>
        <p:xfrm>
          <a:off x="5521195" y="3695932"/>
          <a:ext cx="4670555" cy="2419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F2DB710-D7C1-8142-8752-66DED0F0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191389"/>
            <a:ext cx="10515600" cy="1325563"/>
          </a:xfrm>
        </p:spPr>
        <p:txBody>
          <a:bodyPr/>
          <a:lstStyle/>
          <a:p>
            <a:r>
              <a:rPr lang="en-US" b="1" dirty="0"/>
              <a:t>Glove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FEE23C-D84C-EE47-8519-4F55AEE59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21337"/>
            <a:ext cx="12192000" cy="5297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D2C6C2-81A6-CD46-901B-C660E20D79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673005"/>
            <a:ext cx="12192000" cy="1511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79061F-F434-E94D-8076-465E69355B39}"/>
              </a:ext>
            </a:extLst>
          </p:cNvPr>
          <p:cNvSpPr txBox="1"/>
          <p:nvPr/>
        </p:nvSpPr>
        <p:spPr>
          <a:xfrm>
            <a:off x="-243840" y="518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7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C988-FAFE-854F-ABCC-17DE03B3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EAA68-B751-3843-A7F0-86433E1A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moderate workload </a:t>
            </a:r>
          </a:p>
          <a:p>
            <a:r>
              <a:rPr lang="en-US" dirty="0"/>
              <a:t>DRT captures workload change</a:t>
            </a:r>
          </a:p>
          <a:p>
            <a:r>
              <a:rPr lang="en-US" dirty="0"/>
              <a:t>Glove captures workload change</a:t>
            </a:r>
          </a:p>
          <a:p>
            <a:r>
              <a:rPr lang="en-US" dirty="0"/>
              <a:t>Observe challenge patterns</a:t>
            </a:r>
          </a:p>
          <a:p>
            <a:r>
              <a:rPr lang="en-US" dirty="0"/>
              <a:t>Observe threat patterns</a:t>
            </a:r>
          </a:p>
          <a:p>
            <a:endParaRPr lang="en-US" dirty="0"/>
          </a:p>
          <a:p>
            <a:r>
              <a:rPr lang="en-US" dirty="0"/>
              <a:t>In lab workload-state manipulation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Checkbox Ticked">
            <a:extLst>
              <a:ext uri="{FF2B5EF4-FFF2-40B4-BE49-F238E27FC236}">
                <a16:creationId xmlns:a16="http://schemas.microsoft.com/office/drawing/2014/main" id="{3DC875B6-FF48-434D-8AC3-E69AD3E66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917" y="1522562"/>
            <a:ext cx="914400" cy="914400"/>
          </a:xfrm>
          <a:prstGeom prst="rect">
            <a:avLst/>
          </a:prstGeom>
        </p:spPr>
      </p:pic>
      <p:pic>
        <p:nvPicPr>
          <p:cNvPr id="6" name="Graphic 5" descr="Checkbox Ticked">
            <a:extLst>
              <a:ext uri="{FF2B5EF4-FFF2-40B4-BE49-F238E27FC236}">
                <a16:creationId xmlns:a16="http://schemas.microsoft.com/office/drawing/2014/main" id="{56ABD618-FEB4-E642-A0BD-8AB5580D4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917" y="2062643"/>
            <a:ext cx="914400" cy="914400"/>
          </a:xfrm>
          <a:prstGeom prst="rect">
            <a:avLst/>
          </a:prstGeom>
        </p:spPr>
      </p:pic>
      <p:pic>
        <p:nvPicPr>
          <p:cNvPr id="7" name="Graphic 6" descr="Checkbox Ticked">
            <a:extLst>
              <a:ext uri="{FF2B5EF4-FFF2-40B4-BE49-F238E27FC236}">
                <a16:creationId xmlns:a16="http://schemas.microsoft.com/office/drawing/2014/main" id="{7D2BC50C-DDE5-D545-895D-592CBC561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917" y="2613443"/>
            <a:ext cx="914400" cy="914400"/>
          </a:xfrm>
          <a:prstGeom prst="rect">
            <a:avLst/>
          </a:prstGeom>
        </p:spPr>
      </p:pic>
      <p:pic>
        <p:nvPicPr>
          <p:cNvPr id="8" name="Graphic 7" descr="Checkbox Ticked">
            <a:extLst>
              <a:ext uri="{FF2B5EF4-FFF2-40B4-BE49-F238E27FC236}">
                <a16:creationId xmlns:a16="http://schemas.microsoft.com/office/drawing/2014/main" id="{74051AF5-C7F3-F94D-BF4B-3BE90D923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917" y="3153524"/>
            <a:ext cx="914400" cy="914400"/>
          </a:xfrm>
          <a:prstGeom prst="rect">
            <a:avLst/>
          </a:prstGeom>
        </p:spPr>
      </p:pic>
      <p:pic>
        <p:nvPicPr>
          <p:cNvPr id="10" name="Graphic 9" descr="Checkbox Ticked">
            <a:extLst>
              <a:ext uri="{FF2B5EF4-FFF2-40B4-BE49-F238E27FC236}">
                <a16:creationId xmlns:a16="http://schemas.microsoft.com/office/drawing/2014/main" id="{7CFB99AA-6CB5-6F4F-8F63-6814F0528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3917" y="4603858"/>
            <a:ext cx="914400" cy="914400"/>
          </a:xfrm>
          <a:prstGeom prst="rect">
            <a:avLst/>
          </a:prstGeom>
        </p:spPr>
      </p:pic>
      <p:pic>
        <p:nvPicPr>
          <p:cNvPr id="9" name="Graphic 8" descr="Question mark">
            <a:extLst>
              <a:ext uri="{FF2B5EF4-FFF2-40B4-BE49-F238E27FC236}">
                <a16:creationId xmlns:a16="http://schemas.microsoft.com/office/drawing/2014/main" id="{B11FD7BB-EDA3-6448-B0AC-DC4BF8C17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8440" y="3847239"/>
            <a:ext cx="433075" cy="43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B001-F23F-2742-A777-1B4DC97C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D57AD-86F2-7D45-9A81-767DC5C97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 DRT affected by state?</a:t>
            </a:r>
          </a:p>
          <a:p>
            <a:pPr lvl="1"/>
            <a:r>
              <a:rPr lang="en-US" dirty="0"/>
              <a:t>Online study</a:t>
            </a:r>
          </a:p>
          <a:p>
            <a:pPr lvl="1"/>
            <a:endParaRPr lang="en-US" dirty="0"/>
          </a:p>
          <a:p>
            <a:r>
              <a:rPr lang="en-US" dirty="0"/>
              <a:t>Include “consequences” to illicit threat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Extend to personnel selection</a:t>
            </a:r>
          </a:p>
          <a:p>
            <a:pPr lvl="1"/>
            <a:r>
              <a:rPr lang="en-US" dirty="0"/>
              <a:t>Already some work done with RAAF</a:t>
            </a:r>
          </a:p>
          <a:p>
            <a:endParaRPr lang="en-US" dirty="0"/>
          </a:p>
          <a:p>
            <a:r>
              <a:rPr lang="en-US" dirty="0"/>
              <a:t>Extend this to training</a:t>
            </a:r>
          </a:p>
          <a:p>
            <a:pPr lvl="1"/>
            <a:r>
              <a:rPr lang="en-US" dirty="0"/>
              <a:t>i.e. train challenge states</a:t>
            </a:r>
          </a:p>
          <a:p>
            <a:endParaRPr lang="en-US" dirty="0"/>
          </a:p>
          <a:p>
            <a:r>
              <a:rPr lang="en-US" dirty="0"/>
              <a:t>Extend to real world</a:t>
            </a:r>
          </a:p>
          <a:p>
            <a:pPr lvl="1"/>
            <a:r>
              <a:rPr lang="en-US" dirty="0"/>
              <a:t>Working with ATCs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23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1E0A-223D-9146-AFE5-6428D19B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FA076-8914-934C-A855-B24879D6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472"/>
            <a:ext cx="10515600" cy="51777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Project Leads: </a:t>
            </a:r>
          </a:p>
          <a:p>
            <a:pPr lvl="1"/>
            <a:r>
              <a:rPr lang="en-US" b="1" dirty="0"/>
              <a:t>Eugene </a:t>
            </a:r>
            <a:r>
              <a:rPr lang="en-US" b="1" dirty="0" err="1"/>
              <a:t>Nalivaiko</a:t>
            </a:r>
            <a:r>
              <a:rPr lang="en-US" dirty="0"/>
              <a:t> – Biomedical Sciences </a:t>
            </a:r>
            <a:r>
              <a:rPr lang="en-US" dirty="0" err="1"/>
              <a:t>UoN</a:t>
            </a:r>
            <a:endParaRPr lang="en-US" dirty="0"/>
          </a:p>
          <a:p>
            <a:pPr lvl="1"/>
            <a:r>
              <a:rPr lang="en-US" b="1" dirty="0"/>
              <a:t>Rohan Walker </a:t>
            </a:r>
            <a:r>
              <a:rPr lang="en-US" dirty="0"/>
              <a:t>– Biomedical Sciences </a:t>
            </a:r>
            <a:r>
              <a:rPr lang="en-US" dirty="0" err="1"/>
              <a:t>UoN</a:t>
            </a:r>
            <a:endParaRPr lang="en-US" b="1" dirty="0"/>
          </a:p>
          <a:p>
            <a:pPr lvl="1"/>
            <a:r>
              <a:rPr lang="en-US" b="1" dirty="0"/>
              <a:t>Ami </a:t>
            </a:r>
            <a:r>
              <a:rPr lang="en-US" b="1" dirty="0" err="1"/>
              <a:t>Eidels</a:t>
            </a:r>
            <a:r>
              <a:rPr lang="en-US" b="1" dirty="0"/>
              <a:t> </a:t>
            </a:r>
            <a:r>
              <a:rPr lang="en-US" dirty="0"/>
              <a:t>– Newcastle Cog Lab </a:t>
            </a:r>
          </a:p>
          <a:p>
            <a:pPr lvl="1"/>
            <a:r>
              <a:rPr lang="en-US" b="1" dirty="0"/>
              <a:t>Scott Brown </a:t>
            </a:r>
            <a:r>
              <a:rPr lang="en-US" dirty="0"/>
              <a:t>– Newcastle Cog Lab</a:t>
            </a:r>
          </a:p>
          <a:p>
            <a:pPr marL="0" indent="0">
              <a:buNone/>
            </a:pPr>
            <a:r>
              <a:rPr lang="en-US" dirty="0"/>
              <a:t>Researchers:</a:t>
            </a:r>
          </a:p>
          <a:p>
            <a:pPr lvl="1"/>
            <a:r>
              <a:rPr lang="en-US" b="1" dirty="0"/>
              <a:t>Alireza </a:t>
            </a:r>
            <a:r>
              <a:rPr lang="en-US" b="1" dirty="0" err="1"/>
              <a:t>Mazloumi</a:t>
            </a:r>
            <a:r>
              <a:rPr lang="en-US" b="1" dirty="0"/>
              <a:t> </a:t>
            </a:r>
            <a:r>
              <a:rPr lang="en-US" b="1" dirty="0" err="1"/>
              <a:t>Gavgani</a:t>
            </a:r>
            <a:r>
              <a:rPr lang="en-US" b="1" dirty="0"/>
              <a:t> </a:t>
            </a:r>
            <a:r>
              <a:rPr lang="en-US" dirty="0"/>
              <a:t>- Biomedical Sciences </a:t>
            </a:r>
            <a:r>
              <a:rPr lang="en-US" dirty="0" err="1"/>
              <a:t>UoN</a:t>
            </a:r>
            <a:endParaRPr lang="en-US" dirty="0"/>
          </a:p>
          <a:p>
            <a:pPr lvl="1"/>
            <a:r>
              <a:rPr lang="en-US" b="1" dirty="0"/>
              <a:t>Alexander Todd</a:t>
            </a:r>
            <a:r>
              <a:rPr lang="en-US" dirty="0"/>
              <a:t>: data collection and writing</a:t>
            </a:r>
          </a:p>
          <a:p>
            <a:pPr lvl="1"/>
            <a:r>
              <a:rPr lang="en-US" b="1" dirty="0"/>
              <a:t>Murray Bennett</a:t>
            </a:r>
            <a:r>
              <a:rPr lang="en-US" dirty="0"/>
              <a:t>: data collection and coding</a:t>
            </a:r>
          </a:p>
          <a:p>
            <a:pPr lvl="1"/>
            <a:r>
              <a:rPr lang="en-US" b="1" dirty="0"/>
              <a:t>Timothy Whelan</a:t>
            </a:r>
            <a:r>
              <a:rPr lang="en-US" dirty="0"/>
              <a:t>: data collection</a:t>
            </a:r>
          </a:p>
          <a:p>
            <a:pPr lvl="1"/>
            <a:r>
              <a:rPr lang="en-US" b="1" dirty="0"/>
              <a:t>Ebon Baxter</a:t>
            </a:r>
            <a:r>
              <a:rPr lang="en-US" dirty="0"/>
              <a:t>: data collection</a:t>
            </a:r>
          </a:p>
          <a:p>
            <a:pPr marL="0" indent="0">
              <a:buNone/>
            </a:pPr>
            <a:r>
              <a:rPr lang="en-US" dirty="0"/>
              <a:t>Collaborators</a:t>
            </a:r>
          </a:p>
          <a:p>
            <a:pPr lvl="1"/>
            <a:r>
              <a:rPr lang="en-US" b="1" dirty="0"/>
              <a:t>CT Lin, </a:t>
            </a:r>
            <a:r>
              <a:rPr lang="en-US" b="1" dirty="0" err="1"/>
              <a:t>Avinash</a:t>
            </a:r>
            <a:r>
              <a:rPr lang="en-US" b="1" dirty="0"/>
              <a:t> Singh, Alka John </a:t>
            </a:r>
            <a:r>
              <a:rPr lang="en-US" dirty="0"/>
              <a:t>–</a:t>
            </a:r>
            <a:r>
              <a:rPr lang="en-US" b="1" dirty="0"/>
              <a:t> </a:t>
            </a:r>
            <a:r>
              <a:rPr lang="en-US" dirty="0"/>
              <a:t>UTS </a:t>
            </a:r>
          </a:p>
          <a:p>
            <a:pPr lvl="1"/>
            <a:r>
              <a:rPr lang="en-US" b="1" dirty="0"/>
              <a:t>Anselm </a:t>
            </a:r>
            <a:r>
              <a:rPr lang="en-US" b="1" dirty="0" err="1"/>
              <a:t>Fatiaki</a:t>
            </a:r>
            <a:r>
              <a:rPr lang="en-US" b="1" dirty="0"/>
              <a:t> </a:t>
            </a:r>
            <a:r>
              <a:rPr lang="en-US" dirty="0"/>
              <a:t>– Defence 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photo.jpg">
            <a:extLst>
              <a:ext uri="{FF2B5EF4-FFF2-40B4-BE49-F238E27FC236}">
                <a16:creationId xmlns:a16="http://schemas.microsoft.com/office/drawing/2014/main" id="{21C15EC9-C9AF-924A-AE6F-AF39C44FB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570" y="4981274"/>
            <a:ext cx="18764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2589-0BE8-0A4A-A74B-206CC49C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B2C3-B3EE-0242-8672-EE1395D85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B7E0B6-4224-4F42-B989-5EF514BD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36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AF0BA-4DA5-AD41-A53E-BC9900199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Online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BB8C-8E37-7A48-BF84-147E9ABF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Object Tracking</a:t>
            </a:r>
          </a:p>
          <a:p>
            <a:r>
              <a:rPr lang="en-US" dirty="0"/>
              <a:t>NO glove &gt;&gt;&gt; Only DRT</a:t>
            </a:r>
          </a:p>
          <a:p>
            <a:r>
              <a:rPr lang="en-US" dirty="0"/>
              <a:t>Between Subjects </a:t>
            </a:r>
          </a:p>
          <a:p>
            <a:r>
              <a:rPr lang="en-US" dirty="0"/>
              <a:t>Threat/Challenge Framing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Results</a:t>
            </a:r>
          </a:p>
          <a:p>
            <a:r>
              <a:rPr lang="en-US" dirty="0"/>
              <a:t>No difference (individual differences?)</a:t>
            </a:r>
          </a:p>
          <a:p>
            <a:r>
              <a:rPr lang="en-US" dirty="0"/>
              <a:t>BUT – Poor MOT performance = More threatened. </a:t>
            </a:r>
          </a:p>
        </p:txBody>
      </p:sp>
    </p:spTree>
    <p:extLst>
      <p:ext uri="{BB962C8B-B14F-4D97-AF65-F5344CB8AC3E}">
        <p14:creationId xmlns:p14="http://schemas.microsoft.com/office/powerpoint/2010/main" val="105684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843A-A234-0A47-A64D-796CD6C4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ATC-DIN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FA5922-AE87-A143-A5F8-DDE9437D5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1690688"/>
            <a:ext cx="9848305" cy="45928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A4D688-96A9-6545-804C-EC3F93DEA39E}"/>
              </a:ext>
            </a:extLst>
          </p:cNvPr>
          <p:cNvSpPr/>
          <p:nvPr/>
        </p:nvSpPr>
        <p:spPr>
          <a:xfrm>
            <a:off x="1023257" y="3614057"/>
            <a:ext cx="9339943" cy="63137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22272-346E-C542-9F08-D452B3CDF769}"/>
              </a:ext>
            </a:extLst>
          </p:cNvPr>
          <p:cNvSpPr/>
          <p:nvPr/>
        </p:nvSpPr>
        <p:spPr>
          <a:xfrm>
            <a:off x="1035231" y="5537426"/>
            <a:ext cx="9654540" cy="631372"/>
          </a:xfrm>
          <a:prstGeom prst="rect">
            <a:avLst/>
          </a:prstGeom>
          <a:solidFill>
            <a:srgbClr val="FFFF00">
              <a:alpha val="27843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C4D631-7B14-664C-83D6-D2295105F6D4}"/>
              </a:ext>
            </a:extLst>
          </p:cNvPr>
          <p:cNvCxnSpPr/>
          <p:nvPr/>
        </p:nvCxnSpPr>
        <p:spPr>
          <a:xfrm>
            <a:off x="7935686" y="4713514"/>
            <a:ext cx="155665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D70028-2FA3-2647-98BA-1A4D9E26428C}"/>
              </a:ext>
            </a:extLst>
          </p:cNvPr>
          <p:cNvCxnSpPr>
            <a:cxnSpLocks/>
          </p:cNvCxnSpPr>
          <p:nvPr/>
        </p:nvCxnSpPr>
        <p:spPr>
          <a:xfrm>
            <a:off x="3701143" y="4996542"/>
            <a:ext cx="16872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5A468C-29E6-2C4E-905A-7BCD53347740}"/>
              </a:ext>
            </a:extLst>
          </p:cNvPr>
          <p:cNvCxnSpPr>
            <a:cxnSpLocks/>
          </p:cNvCxnSpPr>
          <p:nvPr/>
        </p:nvCxnSpPr>
        <p:spPr>
          <a:xfrm>
            <a:off x="8327572" y="4996542"/>
            <a:ext cx="18396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92C1B65-3138-C646-98E2-1996E976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21" y="376011"/>
            <a:ext cx="4307809" cy="14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7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FBAA-8208-AF44-9E8C-1C2AB40E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Cognitive Workload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330835-173E-8E49-B704-914BA8A0C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/>
              <a:t>Cognitive Workload = level of how hard you’re working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Restricted by your capacity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Amount of resources being used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Affects task performance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	Higher workload &gt;&gt;&gt; less resources available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93357-E962-1943-8A22-48ABBD05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29" y="3828142"/>
            <a:ext cx="4963886" cy="27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70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BB67-9F4F-0E4B-AE1E-4E4ED11C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DRT and typical patterns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B61D93-A7A2-3145-9AEE-1E18AB61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408" y="2074409"/>
            <a:ext cx="6272549" cy="3934506"/>
          </a:xfrm>
          <a:prstGeom prst="rect">
            <a:avLst/>
          </a:prstGeom>
        </p:spPr>
      </p:pic>
      <p:pic>
        <p:nvPicPr>
          <p:cNvPr id="2050" name="Picture 2" descr="detection-response-task - Department of Mechanical Engineering">
            <a:extLst>
              <a:ext uri="{FF2B5EF4-FFF2-40B4-BE49-F238E27FC236}">
                <a16:creationId xmlns:a16="http://schemas.microsoft.com/office/drawing/2014/main" id="{EC095665-DB07-B84E-ACF5-279F496F8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43" y="1690688"/>
            <a:ext cx="2378481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stracted Driving A Factor In 60 Percent Of Teen Crashes | WABE 90.1 FM">
            <a:extLst>
              <a:ext uri="{FF2B5EF4-FFF2-40B4-BE49-F238E27FC236}">
                <a16:creationId xmlns:a16="http://schemas.microsoft.com/office/drawing/2014/main" id="{D3702A4A-33E5-A94E-9515-9735CFF98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310" y="4286251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ection Response Task ISO 17488 for measuring attention in real world  tasks">
            <a:extLst>
              <a:ext uri="{FF2B5EF4-FFF2-40B4-BE49-F238E27FC236}">
                <a16:creationId xmlns:a16="http://schemas.microsoft.com/office/drawing/2014/main" id="{58D7E54A-3D04-3D45-B0F6-9EA96323A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60" y="2074409"/>
            <a:ext cx="2734625" cy="20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3973A3-F0B4-DF46-92A9-FE62304A5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257" y="1725387"/>
            <a:ext cx="7615161" cy="428352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56C5DF-E95B-9F42-A059-09103A156273}"/>
              </a:ext>
            </a:extLst>
          </p:cNvPr>
          <p:cNvSpPr/>
          <p:nvPr/>
        </p:nvSpPr>
        <p:spPr>
          <a:xfrm>
            <a:off x="7502168" y="2571751"/>
            <a:ext cx="1284514" cy="1295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6F42-5658-2348-A18C-526AAF64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Motivational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D5AB-3ECB-3741-827D-C8E1B9195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690687"/>
            <a:ext cx="10515600" cy="4612141"/>
          </a:xfrm>
        </p:spPr>
        <p:txBody>
          <a:bodyPr>
            <a:normAutofit/>
          </a:bodyPr>
          <a:lstStyle/>
          <a:p>
            <a:r>
              <a:rPr lang="en-US" dirty="0"/>
              <a:t>Different people react differently to pressure scenarios</a:t>
            </a:r>
          </a:p>
          <a:p>
            <a:r>
              <a:rPr lang="en-US" dirty="0"/>
              <a:t>Could be </a:t>
            </a:r>
            <a:r>
              <a:rPr lang="en-US" b="1" dirty="0">
                <a:solidFill>
                  <a:srgbClr val="FF40FF"/>
                </a:solidFill>
              </a:rPr>
              <a:t>challenged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Perceived sufficient (or nearly) resources to match demands</a:t>
            </a:r>
          </a:p>
          <a:p>
            <a:r>
              <a:rPr lang="en-US" dirty="0"/>
              <a:t>Could be </a:t>
            </a:r>
            <a:r>
              <a:rPr lang="en-US" b="1" dirty="0">
                <a:solidFill>
                  <a:srgbClr val="29BFFF"/>
                </a:solidFill>
              </a:rPr>
              <a:t>threatened</a:t>
            </a:r>
          </a:p>
          <a:p>
            <a:pPr lvl="1"/>
            <a:r>
              <a:rPr lang="en-US" dirty="0"/>
              <a:t>Perceived insufficient resources to match demands</a:t>
            </a:r>
            <a:endParaRPr lang="en-US" b="1" dirty="0">
              <a:solidFill>
                <a:srgbClr val="29BFFF"/>
              </a:solidFill>
            </a:endParaRPr>
          </a:p>
          <a:p>
            <a:endParaRPr lang="en-US" dirty="0"/>
          </a:p>
          <a:p>
            <a:r>
              <a:rPr lang="en-US" dirty="0"/>
              <a:t>Biopsychosocial model of performance</a:t>
            </a:r>
          </a:p>
          <a:p>
            <a:pPr lvl="1"/>
            <a:r>
              <a:rPr lang="en-US" dirty="0"/>
              <a:t>Affect</a:t>
            </a:r>
          </a:p>
          <a:p>
            <a:pPr lvl="1"/>
            <a:r>
              <a:rPr lang="en-US" dirty="0"/>
              <a:t>Cognition</a:t>
            </a:r>
          </a:p>
          <a:p>
            <a:pPr lvl="1"/>
            <a:r>
              <a:rPr lang="en-US" dirty="0"/>
              <a:t>Physiological Response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1941DF-C583-B84F-B33B-639FAD78443A}"/>
              </a:ext>
            </a:extLst>
          </p:cNvPr>
          <p:cNvSpPr/>
          <p:nvPr/>
        </p:nvSpPr>
        <p:spPr>
          <a:xfrm>
            <a:off x="9198429" y="2574244"/>
            <a:ext cx="2645228" cy="226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US" sz="2000" dirty="0"/>
              <a:t>Affective Appraisal</a:t>
            </a:r>
          </a:p>
          <a:p>
            <a:pPr algn="ctr">
              <a:lnSpc>
                <a:spcPct val="150000"/>
              </a:lnSpc>
            </a:pPr>
            <a:r>
              <a:rPr lang="en-US" sz="2000" dirty="0"/>
              <a:t>Semantic Appraisal</a:t>
            </a:r>
          </a:p>
          <a:p>
            <a:pPr algn="ctr">
              <a:lnSpc>
                <a:spcPct val="150000"/>
              </a:lnSpc>
            </a:pP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/>
              <a:t>Demands | Resources</a:t>
            </a:r>
          </a:p>
          <a:p>
            <a:pPr algn="ctr"/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CB8BCE-FEFA-9E4A-B397-D644B3DC5CD8}"/>
              </a:ext>
            </a:extLst>
          </p:cNvPr>
          <p:cNvSpPr/>
          <p:nvPr/>
        </p:nvSpPr>
        <p:spPr>
          <a:xfrm>
            <a:off x="9198428" y="1384073"/>
            <a:ext cx="2645228" cy="57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Situation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639068-792B-D94B-A27F-9C6A5FDD30F3}"/>
              </a:ext>
            </a:extLst>
          </p:cNvPr>
          <p:cNvSpPr/>
          <p:nvPr/>
        </p:nvSpPr>
        <p:spPr>
          <a:xfrm>
            <a:off x="9160327" y="5423357"/>
            <a:ext cx="2645228" cy="57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Physiological Response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2A3BB24-9A0B-C246-A497-32D482F54386}"/>
              </a:ext>
            </a:extLst>
          </p:cNvPr>
          <p:cNvSpPr/>
          <p:nvPr/>
        </p:nvSpPr>
        <p:spPr>
          <a:xfrm>
            <a:off x="10240735" y="2046173"/>
            <a:ext cx="560615" cy="442913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8AA6CEA-5404-0246-80CA-44B9D843132D}"/>
              </a:ext>
            </a:extLst>
          </p:cNvPr>
          <p:cNvSpPr/>
          <p:nvPr/>
        </p:nvSpPr>
        <p:spPr>
          <a:xfrm>
            <a:off x="10202633" y="4908325"/>
            <a:ext cx="560615" cy="442913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4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0E4-8B8F-4B40-BB11-6C320BFC4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Physiological Underpinning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83A2A-E8F1-BB4B-85F2-8ACFC4E64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398" y="1526786"/>
            <a:ext cx="5161266" cy="2449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40FF"/>
                </a:solidFill>
              </a:rPr>
              <a:t>Challenge</a:t>
            </a:r>
            <a:r>
              <a:rPr lang="en-US" dirty="0"/>
              <a:t> – Sympathetic Adreno Medullary axis</a:t>
            </a:r>
          </a:p>
          <a:p>
            <a:r>
              <a:rPr lang="en-US" sz="2400" dirty="0"/>
              <a:t>Increased contractility, stroke volume, HR and cardiac output</a:t>
            </a:r>
          </a:p>
          <a:p>
            <a:r>
              <a:rPr lang="en-US" sz="2400" dirty="0"/>
              <a:t>Decline in vascular resistance</a:t>
            </a:r>
          </a:p>
          <a:p>
            <a:r>
              <a:rPr lang="en-US" sz="2400" dirty="0"/>
              <a:t>Unchanged blood pressure (TPR)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DA8C1-7114-493F-903A-FCE898C043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62" y="4234996"/>
            <a:ext cx="6822404" cy="244999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836A8C-C02E-E548-8B24-B4A85F0D9B3C}"/>
              </a:ext>
            </a:extLst>
          </p:cNvPr>
          <p:cNvSpPr txBox="1">
            <a:spLocks/>
          </p:cNvSpPr>
          <p:nvPr/>
        </p:nvSpPr>
        <p:spPr>
          <a:xfrm>
            <a:off x="6173638" y="1526786"/>
            <a:ext cx="5257800" cy="2449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29BFFF"/>
                </a:solidFill>
              </a:rPr>
              <a:t>Threat</a:t>
            </a:r>
            <a:r>
              <a:rPr lang="en-US" sz="2400" dirty="0"/>
              <a:t> – Pituitary Adrenal Cortical axis</a:t>
            </a:r>
          </a:p>
          <a:p>
            <a:r>
              <a:rPr lang="en-US" sz="2400" dirty="0"/>
              <a:t>Increased contractility, stroke volume, HR and cardiac output</a:t>
            </a:r>
          </a:p>
          <a:p>
            <a:r>
              <a:rPr lang="en-US" sz="2400" dirty="0"/>
              <a:t>Unchanged vascular resistance (sometimes increase)</a:t>
            </a:r>
          </a:p>
          <a:p>
            <a:r>
              <a:rPr lang="en-US" sz="2400" dirty="0"/>
              <a:t>Increase in blood pressure (TPR)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357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3D55-1A73-194F-99A8-A5AAFCA9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2925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The Glove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91F8-9C8D-274F-93FF-200856E2D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1595004"/>
            <a:ext cx="10515600" cy="4351338"/>
          </a:xfrm>
        </p:spPr>
        <p:txBody>
          <a:bodyPr/>
          <a:lstStyle/>
          <a:p>
            <a:r>
              <a:rPr lang="en-US" dirty="0"/>
              <a:t>Measure state using CNAP</a:t>
            </a:r>
          </a:p>
          <a:p>
            <a:pPr lvl="1"/>
            <a:r>
              <a:rPr lang="en-US" dirty="0"/>
              <a:t>Continuous Non-invasive Arterial Pressure </a:t>
            </a:r>
          </a:p>
          <a:p>
            <a:pPr lvl="1"/>
            <a:r>
              <a:rPr lang="en-US" dirty="0"/>
              <a:t>“gold standard”</a:t>
            </a:r>
          </a:p>
          <a:p>
            <a:r>
              <a:rPr lang="en-US" dirty="0"/>
              <a:t> Measures:</a:t>
            </a:r>
          </a:p>
          <a:p>
            <a:pPr lvl="1"/>
            <a:r>
              <a:rPr lang="en-US" dirty="0"/>
              <a:t>Blood pressure</a:t>
            </a:r>
          </a:p>
          <a:p>
            <a:pPr lvl="1"/>
            <a:r>
              <a:rPr lang="en-US" dirty="0"/>
              <a:t>Hemodynamics (i.e. changes)</a:t>
            </a:r>
          </a:p>
          <a:p>
            <a:pPr lvl="1"/>
            <a:r>
              <a:rPr lang="en-US" dirty="0"/>
              <a:t>Rhythms</a:t>
            </a:r>
          </a:p>
          <a:p>
            <a:pPr lvl="1"/>
            <a:r>
              <a:rPr lang="en-US" dirty="0"/>
              <a:t>Pulse waves</a:t>
            </a:r>
          </a:p>
          <a:p>
            <a:pPr lvl="2"/>
            <a:r>
              <a:rPr lang="en-US" dirty="0"/>
              <a:t>Stroke volume &amp; pulse pressure</a:t>
            </a:r>
          </a:p>
          <a:p>
            <a:r>
              <a:rPr lang="en-US" dirty="0"/>
              <a:t> Uses pulse contour analysis</a:t>
            </a:r>
          </a:p>
        </p:txBody>
      </p:sp>
      <p:pic>
        <p:nvPicPr>
          <p:cNvPr id="3074" name="Picture 2" descr="CNAP Set Up - easy to use">
            <a:extLst>
              <a:ext uri="{FF2B5EF4-FFF2-40B4-BE49-F238E27FC236}">
                <a16:creationId xmlns:a16="http://schemas.microsoft.com/office/drawing/2014/main" id="{3311C7D8-4F96-E444-BD9B-6143004DB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2" y="365125"/>
            <a:ext cx="5080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NAP CO: Pulsewave Analysis">
            <a:extLst>
              <a:ext uri="{FF2B5EF4-FFF2-40B4-BE49-F238E27FC236}">
                <a16:creationId xmlns:a16="http://schemas.microsoft.com/office/drawing/2014/main" id="{A9DF1FA5-B225-5944-A840-69BDB394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71" y="3745139"/>
            <a:ext cx="6516914" cy="309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" t="15426" r="949" b="7158"/>
          <a:stretch/>
        </p:blipFill>
        <p:spPr>
          <a:xfrm>
            <a:off x="473419" y="1116417"/>
            <a:ext cx="10610218" cy="4677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00" y="450850"/>
            <a:ext cx="647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Screenshot of biometric recording during Collision Detection Task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4999" y="6022109"/>
            <a:ext cx="76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BP: blood Pressure                                SVR: Systemic vascular resistance (</a:t>
            </a:r>
            <a:r>
              <a:rPr lang="en-AU" b="1" dirty="0"/>
              <a:t>SVR</a:t>
            </a:r>
            <a:r>
              <a:rPr lang="en-AU" dirty="0"/>
              <a:t>)</a:t>
            </a:r>
          </a:p>
          <a:p>
            <a:r>
              <a:rPr lang="en-AU" dirty="0"/>
              <a:t>MAP: mean arterial pressure               Pulse: Heart rate</a:t>
            </a:r>
          </a:p>
        </p:txBody>
      </p:sp>
    </p:spTree>
    <p:extLst>
      <p:ext uri="{BB962C8B-B14F-4D97-AF65-F5344CB8AC3E}">
        <p14:creationId xmlns:p14="http://schemas.microsoft.com/office/powerpoint/2010/main" val="56039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3369</TotalTime>
  <Words>739</Words>
  <Application>Microsoft Macintosh PowerPoint</Application>
  <PresentationFormat>Widescreen</PresentationFormat>
  <Paragraphs>180</Paragraphs>
  <Slides>28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Threat or challenge?  Measuring cognitive workload and physiological arousal to infer mental state</vt:lpstr>
      <vt:lpstr>Air Traffic Controllers (ATC)</vt:lpstr>
      <vt:lpstr>ATC-DIN Project</vt:lpstr>
      <vt:lpstr>Cognitive Workload </vt:lpstr>
      <vt:lpstr>DRT and typical patterns</vt:lpstr>
      <vt:lpstr>Motivational State</vt:lpstr>
      <vt:lpstr>Physiological Underpinning</vt:lpstr>
      <vt:lpstr>The Glove</vt:lpstr>
      <vt:lpstr>PowerPoint Presentation</vt:lpstr>
      <vt:lpstr>Our study</vt:lpstr>
      <vt:lpstr>Our study</vt:lpstr>
      <vt:lpstr>Our study</vt:lpstr>
      <vt:lpstr>Our study</vt:lpstr>
      <vt:lpstr>Our study</vt:lpstr>
      <vt:lpstr>Our study</vt:lpstr>
      <vt:lpstr>Our study</vt:lpstr>
      <vt:lpstr>Collision Detection</vt:lpstr>
      <vt:lpstr>Cedar OWAT</vt:lpstr>
      <vt:lpstr>Preliminary Results</vt:lpstr>
      <vt:lpstr>Collision Detection</vt:lpstr>
      <vt:lpstr>OWAT </vt:lpstr>
      <vt:lpstr>DRT</vt:lpstr>
      <vt:lpstr>Glove Results</vt:lpstr>
      <vt:lpstr>Conclusions</vt:lpstr>
      <vt:lpstr>What’s Next?</vt:lpstr>
      <vt:lpstr>Cheers</vt:lpstr>
      <vt:lpstr>PowerPoint Presentation</vt:lpstr>
      <vt:lpstr>Online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or challenge?  Measuring cognitive workload and physiological arousal to infer mental state</dc:title>
  <dc:creator>Reilly Innes</dc:creator>
  <cp:lastModifiedBy>Reilly Innes</cp:lastModifiedBy>
  <cp:revision>34</cp:revision>
  <dcterms:created xsi:type="dcterms:W3CDTF">2020-10-07T00:09:31Z</dcterms:created>
  <dcterms:modified xsi:type="dcterms:W3CDTF">2020-10-13T05:36:20Z</dcterms:modified>
</cp:coreProperties>
</file>